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Roboto Slab"/>
      <p:regular r:id="rId12"/>
      <p:bold r:id="rId13"/>
    </p:embeddedFont>
    <p:embeddedFont>
      <p:font typeface="Roboto"/>
      <p:regular r:id="rId14"/>
      <p:bold r:id="rId15"/>
      <p:italic r:id="rId16"/>
      <p:boldItalic r:id="rId17"/>
    </p:embeddedFont>
    <p:embeddedFont>
      <p:font typeface="Alegreya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egreya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Alegreya-boldItalic.fntdata"/><Relationship Id="rId13" Type="http://schemas.openxmlformats.org/officeDocument/2006/relationships/font" Target="fonts/RobotoSlab-bold.fntdata"/><Relationship Id="rId12" Type="http://schemas.openxmlformats.org/officeDocument/2006/relationships/font" Target="fonts/RobotoSlab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slide" Target="slides/slide1.xml"/><Relationship Id="rId19" Type="http://schemas.openxmlformats.org/officeDocument/2006/relationships/font" Target="fonts/Alegreya-bold.fntdata"/><Relationship Id="rId6" Type="http://schemas.openxmlformats.org/officeDocument/2006/relationships/slide" Target="slides/slide2.xml"/><Relationship Id="rId18" Type="http://schemas.openxmlformats.org/officeDocument/2006/relationships/font" Target="fonts/Alegreya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6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3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thevirtualinstructor.com/composition1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thevirtualinstructor.com/Color.html" TargetMode="External"/><Relationship Id="rId4" Type="http://schemas.openxmlformats.org/officeDocument/2006/relationships/hyperlink" Target="http://thevirtualinstructor.com/Value.html" TargetMode="External"/><Relationship Id="rId5" Type="http://schemas.openxmlformats.org/officeDocument/2006/relationships/hyperlink" Target="http://thevirtualinstructor.com/shapes-into-forms.html" TargetMode="External"/><Relationship Id="rId6" Type="http://schemas.openxmlformats.org/officeDocument/2006/relationships/image" Target="../media/image6.png"/><Relationship Id="rId7" Type="http://schemas.openxmlformats.org/officeDocument/2006/relationships/image" Target="../media/image8.jpg"/><Relationship Id="rId8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0.jpg"/><Relationship Id="rId5" Type="http://schemas.openxmlformats.org/officeDocument/2006/relationships/image" Target="../media/image9.jpg"/><Relationship Id="rId6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Main ways to create a focal POINT!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See what I did there……….MIND CONTROL ;)</a:t>
            </a:r>
          </a:p>
        </p:txBody>
      </p:sp>
      <p:cxnSp>
        <p:nvCxnSpPr>
          <p:cNvPr id="65" name="Shape 65"/>
          <p:cNvCxnSpPr/>
          <p:nvPr/>
        </p:nvCxnSpPr>
        <p:spPr>
          <a:xfrm>
            <a:off x="306150" y="398000"/>
            <a:ext cx="1056300" cy="68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87900" y="1749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is this important for my work?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87900" y="861025"/>
            <a:ext cx="8368200" cy="409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Arial"/>
              <a:buAutoNum type="arabicPeriod"/>
            </a:pPr>
            <a:r>
              <a:rPr lang="en">
                <a:solidFill>
                  <a:srgbClr val="6363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Creating focal points in your artwork is one way to be in control of how your artwork is viewed.</a:t>
            </a:r>
          </a:p>
          <a:p>
            <a:pPr indent="-228600" lvl="0" marL="457200" rtl="0">
              <a:spcBef>
                <a:spcPts val="0"/>
              </a:spcBef>
              <a:buFont typeface="Arial"/>
              <a:buAutoNum type="arabicPeriod"/>
            </a:pPr>
            <a:r>
              <a:rPr lang="en">
                <a:solidFill>
                  <a:srgbClr val="6363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Knowing how to create strong focal points in art is a skill every artist should understand and be able to execute. </a:t>
            </a:r>
          </a:p>
          <a:p>
            <a:pPr indent="-228600" lvl="0" marL="457200" rtl="0">
              <a:spcBef>
                <a:spcPts val="0"/>
              </a:spcBef>
              <a:buFont typeface="Arial"/>
              <a:buAutoNum type="arabicPeriod"/>
            </a:pPr>
            <a:r>
              <a:rPr lang="en">
                <a:solidFill>
                  <a:srgbClr val="6363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Focal points refer to the areas of the artwork that demand the viewer's attention. </a:t>
            </a:r>
          </a:p>
          <a:p>
            <a:pPr indent="-228600" lvl="0" marL="457200" rtl="0">
              <a:spcBef>
                <a:spcPts val="0"/>
              </a:spcBef>
              <a:buFont typeface="Arial"/>
              <a:buAutoNum type="arabicPeriod"/>
            </a:pPr>
            <a:r>
              <a:rPr lang="en">
                <a:solidFill>
                  <a:srgbClr val="6363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Intelligent placement of focal points can positively affect the overall </a:t>
            </a:r>
            <a:r>
              <a:rPr lang="en">
                <a:solidFill>
                  <a:srgbClr val="2482B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composition of the artwork</a:t>
            </a:r>
            <a:r>
              <a:rPr lang="en">
                <a:solidFill>
                  <a:srgbClr val="6363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.When your audience knows what to pay attention to the work is better recieved.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6363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***Think of a movie that confused you more that intregued you? Would you buy that movie? Recommend it to anyone? This iis like an artwork with no focus.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CONTRAST; anything unique or occuring a minimal of times within the work. 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87900" y="1489825"/>
            <a:ext cx="4226700" cy="30789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636363"/>
                </a:solidFill>
                <a:highlight>
                  <a:srgbClr val="FFFFFF"/>
                </a:highlight>
                <a:latin typeface="Alegreya"/>
                <a:ea typeface="Alegreya"/>
                <a:cs typeface="Alegreya"/>
                <a:sym typeface="Alegreya"/>
              </a:rPr>
              <a:t>Any type of difference in imagery will result in that element becoming a focal point.</a:t>
            </a:r>
            <a:r>
              <a:rPr b="1" lang="en">
                <a:solidFill>
                  <a:srgbClr val="636363"/>
                </a:solidFill>
                <a:latin typeface="Alegreya"/>
                <a:ea typeface="Alegreya"/>
                <a:cs typeface="Alegreya"/>
                <a:sym typeface="Alegreya"/>
              </a:rPr>
              <a:t> Difference or contrast can come in many different forms. </a:t>
            </a:r>
            <a:r>
              <a:rPr b="1" lang="en">
                <a:solidFill>
                  <a:srgbClr val="2482BD"/>
                </a:solidFill>
                <a:latin typeface="Alegreya"/>
                <a:ea typeface="Alegreya"/>
                <a:cs typeface="Alegreya"/>
                <a:sym typeface="Alegreya"/>
                <a:hlinkClick r:id="rId3"/>
              </a:rPr>
              <a:t> Color</a:t>
            </a:r>
            <a:r>
              <a:rPr b="1" lang="en">
                <a:solidFill>
                  <a:srgbClr val="636363"/>
                </a:solidFill>
                <a:latin typeface="Alegreya"/>
                <a:ea typeface="Alegreya"/>
                <a:cs typeface="Alegreya"/>
                <a:sym typeface="Alegreya"/>
              </a:rPr>
              <a:t>, </a:t>
            </a:r>
            <a:r>
              <a:rPr b="1" lang="en">
                <a:solidFill>
                  <a:srgbClr val="2482BD"/>
                </a:solidFill>
                <a:latin typeface="Alegreya"/>
                <a:ea typeface="Alegreya"/>
                <a:cs typeface="Alegreya"/>
                <a:sym typeface="Alegreya"/>
                <a:hlinkClick r:id="rId4"/>
              </a:rPr>
              <a:t>value</a:t>
            </a:r>
            <a:r>
              <a:rPr b="1" lang="en">
                <a:solidFill>
                  <a:srgbClr val="636363"/>
                </a:solidFill>
                <a:latin typeface="Alegreya"/>
                <a:ea typeface="Alegreya"/>
                <a:cs typeface="Alegreya"/>
                <a:sym typeface="Alegreya"/>
              </a:rPr>
              <a:t>, texture, </a:t>
            </a:r>
            <a:r>
              <a:rPr b="1" lang="en">
                <a:solidFill>
                  <a:srgbClr val="2482BD"/>
                </a:solidFill>
                <a:latin typeface="Alegreya"/>
                <a:ea typeface="Alegreya"/>
                <a:cs typeface="Alegreya"/>
                <a:sym typeface="Alegreya"/>
                <a:hlinkClick r:id="rId5"/>
              </a:rPr>
              <a:t>shape, and form</a:t>
            </a:r>
            <a:r>
              <a:rPr b="1" lang="en">
                <a:solidFill>
                  <a:srgbClr val="636363"/>
                </a:solidFill>
                <a:latin typeface="Alegreya"/>
                <a:ea typeface="Alegreya"/>
                <a:cs typeface="Alegreya"/>
                <a:sym typeface="Alegreya"/>
              </a:rPr>
              <a:t> can all create contrast.  By combining elements, you can increase the contrast that is created, thus strengthening the focal point.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3636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3636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contrast" id="78" name="Shape 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40663" y="3875125"/>
            <a:ext cx="1862675" cy="9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70525" y="1144125"/>
            <a:ext cx="2891514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ontrast" id="80" name="Shape 8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96000" y="2953850"/>
            <a:ext cx="2660100" cy="200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6363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2. ISOLATION: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87900" y="1489825"/>
            <a:ext cx="4226700" cy="30789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6363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Another way to create a focal point in artwork is through isolation. Whenever one object or element is separated from a group it becomes isolated and in turn, becomes a focal point.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3636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3636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3275" y="2551050"/>
            <a:ext cx="2634000" cy="2017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solation"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7475" y="343000"/>
            <a:ext cx="3538225" cy="180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9675" y="3080790"/>
            <a:ext cx="2634000" cy="175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68700" y="2020448"/>
            <a:ext cx="2130975" cy="1632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6363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3. Placement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87900" y="1220925"/>
            <a:ext cx="4226700" cy="33477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6363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Objects that are placed in the center of the picture plane or near center, will naturally become a focal point. Most of the time, a focal point that is not exactly center is preferred. By placing an object or element just off center, you can create a focal point through placement without affecting the aesthetics of the work.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3636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3636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famous movie scenes"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4600" y="1341900"/>
            <a:ext cx="226695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famous movie scenes"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1025" y="249225"/>
            <a:ext cx="2447925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famous movie scenes" id="99" name="Shape 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9575" y="3037350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6363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4.Leading lines 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87900" y="1220925"/>
            <a:ext cx="4226700" cy="35979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36363"/>
                </a:solidFill>
                <a:latin typeface="Arial"/>
                <a:ea typeface="Arial"/>
                <a:cs typeface="Arial"/>
                <a:sym typeface="Arial"/>
              </a:rPr>
              <a:t>A fourth way to create a focal point in artwork is to use implied lines to direct a viewer's eye to an object or element. This technique is known as convergence, or more commonly, LEADING LINES.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3636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3636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3636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3636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7000" y="1296525"/>
            <a:ext cx="2581275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7000" y="3220575"/>
            <a:ext cx="262890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6363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5. The unusual; something that doesn’t belong</a:t>
            </a:r>
            <a:r>
              <a:rPr lang="en" sz="3600">
                <a:solidFill>
                  <a:srgbClr val="6363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191700" y="670950"/>
            <a:ext cx="2338800" cy="28563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3636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Another way to create a focal point in artwork is to introduce an object or element that is unusual to the scene. This object will stand out and demand attention thus creating a focal point.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3636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63636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3636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63636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out of the ordinary in artwork"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150" y="640875"/>
            <a:ext cx="2997200" cy="436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out of the ordinary in artwork"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4225" y="1263175"/>
            <a:ext cx="2997200" cy="37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